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FE41-1F46-419F-B3F0-095D37B1753B}" type="datetimeFigureOut">
              <a:rPr lang="pl-PL" smtClean="0"/>
              <a:t>13.11.2023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FA45-59F5-4A11-8007-1DEF6C4456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0804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FE41-1F46-419F-B3F0-095D37B1753B}" type="datetimeFigureOut">
              <a:rPr lang="pl-PL" smtClean="0"/>
              <a:t>13.11.2023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FA45-59F5-4A11-8007-1DEF6C4456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3427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FE41-1F46-419F-B3F0-095D37B1753B}" type="datetimeFigureOut">
              <a:rPr lang="pl-PL" smtClean="0"/>
              <a:t>13.11.2023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FA45-59F5-4A11-8007-1DEF6C4456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9485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FE41-1F46-419F-B3F0-095D37B1753B}" type="datetimeFigureOut">
              <a:rPr lang="pl-PL" smtClean="0"/>
              <a:t>13.11.2023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FA45-59F5-4A11-8007-1DEF6C4456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840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FE41-1F46-419F-B3F0-095D37B1753B}" type="datetimeFigureOut">
              <a:rPr lang="pl-PL" smtClean="0"/>
              <a:t>13.11.2023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FA45-59F5-4A11-8007-1DEF6C4456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2119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FE41-1F46-419F-B3F0-095D37B1753B}" type="datetimeFigureOut">
              <a:rPr lang="pl-PL" smtClean="0"/>
              <a:t>13.11.2023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FA45-59F5-4A11-8007-1DEF6C4456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7680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FE41-1F46-419F-B3F0-095D37B1753B}" type="datetimeFigureOut">
              <a:rPr lang="pl-PL" smtClean="0"/>
              <a:t>13.11.2023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FA45-59F5-4A11-8007-1DEF6C4456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7342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FE41-1F46-419F-B3F0-095D37B1753B}" type="datetimeFigureOut">
              <a:rPr lang="pl-PL" smtClean="0"/>
              <a:t>13.11.2023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FA45-59F5-4A11-8007-1DEF6C4456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1641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FE41-1F46-419F-B3F0-095D37B1753B}" type="datetimeFigureOut">
              <a:rPr lang="pl-PL" smtClean="0"/>
              <a:t>13.11.2023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FA45-59F5-4A11-8007-1DEF6C4456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9588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FE41-1F46-419F-B3F0-095D37B1753B}" type="datetimeFigureOut">
              <a:rPr lang="pl-PL" smtClean="0"/>
              <a:t>13.11.2023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FA45-59F5-4A11-8007-1DEF6C4456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9698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FE41-1F46-419F-B3F0-095D37B1753B}" type="datetimeFigureOut">
              <a:rPr lang="pl-PL" smtClean="0"/>
              <a:t>13.11.2023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FA45-59F5-4A11-8007-1DEF6C4456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698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AFE41-1F46-419F-B3F0-095D37B1753B}" type="datetimeFigureOut">
              <a:rPr lang="pl-PL" smtClean="0"/>
              <a:t>13.11.2023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8FA45-59F5-4A11-8007-1DEF6C4456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000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Wesele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8510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75120"/>
            <a:ext cx="10515600" cy="970849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 smtClean="0"/>
              <a:t>Dwa plany utworu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93767" y="1217222"/>
            <a:ext cx="5094514" cy="495974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b="1" dirty="0" smtClean="0"/>
              <a:t>REALISTYCZNY</a:t>
            </a:r>
          </a:p>
          <a:p>
            <a:pPr marL="0" indent="0">
              <a:buNone/>
            </a:pPr>
            <a:r>
              <a:rPr lang="pl-PL" sz="4200" dirty="0" smtClean="0"/>
              <a:t>Uczestnicy wesela (mający realne pierwowzory)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4200" dirty="0" smtClean="0"/>
              <a:t>Gospodarz – malarz Włodzimierz Tetmajer, od 10 lat żonaty z chłopką, cieszący się autorytetem, ale niezdecydowany i niekonsekwentny w działaniu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4200" dirty="0" smtClean="0"/>
              <a:t>Gospodyni – Anna z Mikołajczyków Tetmajerowa (siostra Panny Młodej); wraz z mężem podejmuje ważne decyzje, ale dba tylko o prywatne dobro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4200" dirty="0" smtClean="0"/>
              <a:t>Pan Młody – poeta Lucjan Rydel; żyje poezją, marzeniami; nie rozumie praw i obyczajów panujących na wsi; jego ślub z chłopką to kolejny przykład młodopolskiej chłopomanii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4200" dirty="0" smtClean="0"/>
              <a:t>Panna Młoda – Jadwiga Mikołajczykówna; chłopka; piękna i pełna wdzięku; mająca dystans do tego, co się dzieje wokoło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050478" y="1217222"/>
            <a:ext cx="5735782" cy="533202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b="1" dirty="0" smtClean="0"/>
              <a:t>FANTASTYCZNY</a:t>
            </a:r>
          </a:p>
          <a:p>
            <a:pPr marL="0" indent="0">
              <a:buNone/>
            </a:pPr>
            <a:r>
              <a:rPr lang="pl-PL" sz="4200" dirty="0" smtClean="0"/>
              <a:t>Zjawy i postacie fantastyczne (ukazują się niektórym uczestnikom wesela)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4200" dirty="0" smtClean="0"/>
              <a:t>Chochoł – słomiana osłona nakładana zimą na niektóre rośliny; symbolizuje idee odrodzeńcze, możliwość podźwignięcia z upadku, zmartwychwstania; druga warstwa znaczeniowa tego symbolu wiąże się z ideą upadku, marazmu, bierności – Chochoł gra pesymistyczną, hipnotyczną melodię, do której tańczą goście weselni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4200" dirty="0" smtClean="0"/>
              <a:t>Stańczyk – nadworny błazen Zygmunta Starego, jest symbolem mądrości politycznej; ukazuje się Dziennikarzowi i wytyka mu bierność i zakłamanie, krytykuje jego działalność dziennikarską polegającą na usypianiu narodu, co prowadzi do biernego pogodzenia się z niewolą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4200" dirty="0" smtClean="0"/>
              <a:t>Rycerz – Zawisza Czarny, symbol męstwa; ukazuje się Poecie, który jest dekadentem, chce porwać go do czynu, ożywić jego twórczość ideą walki w imię wolności i niepodległości</a:t>
            </a:r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3532907" y="660544"/>
            <a:ext cx="1033155" cy="82387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7736772" y="666483"/>
            <a:ext cx="1071750" cy="75855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908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4594"/>
          </a:xfrm>
        </p:spPr>
        <p:txBody>
          <a:bodyPr/>
          <a:lstStyle/>
          <a:p>
            <a:pPr algn="ctr"/>
            <a:r>
              <a:rPr lang="pl-PL" b="1" dirty="0" smtClean="0"/>
              <a:t>Dwa plany utworu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Poeta – Kazimierz Przerwa-Tetmajer, poeta; sztuczny, bierny, zatracił szczerość uczuć, autentyczność; czas spędza, flirtując z kobietami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Dziennikarz – Rudolf Starzewski; redaktor konserwatywnego pisma „Czas”; lekceważy chłopów, marzy, aby polska wieś była miejscem spokoju, gdzie można uciec od sporów politycznych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Rachela – </a:t>
            </a:r>
            <a:r>
              <a:rPr lang="pl-PL" dirty="0" err="1" smtClean="0"/>
              <a:t>Pepa</a:t>
            </a:r>
            <a:r>
              <a:rPr lang="pl-PL" dirty="0" smtClean="0"/>
              <a:t> (Józefa) Singer; jest uosobieniem poezji, niezwykle wrażliwa, przeczuwa niezwykłe wypadki, jakie wkrótce będą miały miejsce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Marysia – starsza siostra Panny Młodej, Maria Mikołajczyk – w młodości zakochana w Ludwiku de </a:t>
            </a:r>
            <a:r>
              <a:rPr lang="pl-PL" dirty="0" err="1" smtClean="0"/>
              <a:t>Laveaux</a:t>
            </a:r>
            <a:r>
              <a:rPr lang="pl-PL" dirty="0" smtClean="0"/>
              <a:t>, który zmarł na gruźlicę</a:t>
            </a:r>
          </a:p>
          <a:p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Hetman (Branicki) – przedstawiciel szlachty, symbol szlacheckiej prywaty, potępia bratanie się szlachty z ludem, nazywa naród „hołotą”; ukazuje się Panu Młodemu, krytykuje jego małżeństwo, zarzuca sztuczne bratanie się z ludem, brak woli walki o naród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mtClean="0"/>
              <a:t>Wernyhora  </a:t>
            </a:r>
            <a:r>
              <a:rPr lang="pl-PL" dirty="0" smtClean="0"/>
              <a:t>- legendarny wieszcz ukraiński – miał przepowiadać losy Rzeczypospolitej; przybywa do Gospodarza z Rozkazem-Słowem (co oznacza rozkaz rozpoczęcia powstania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Upiór – widmo Jakuba Szeli (przywódcy chłopskiego podczas </a:t>
            </a:r>
            <a:r>
              <a:rPr lang="pl-PL" dirty="0" err="1" smtClean="0"/>
              <a:t>antyszlacheckiego</a:t>
            </a:r>
            <a:r>
              <a:rPr lang="pl-PL" dirty="0" smtClean="0"/>
              <a:t> buntu w Galicji); ukazuje się Dziadowi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Widmo – zjawa zmarłego malarza Ludwika de </a:t>
            </a:r>
            <a:r>
              <a:rPr lang="pl-PL" dirty="0" err="1" smtClean="0"/>
              <a:t>Laveaux</a:t>
            </a:r>
            <a:r>
              <a:rPr lang="pl-PL" dirty="0" smtClean="0"/>
              <a:t>, narzeczonego Marysi</a:t>
            </a:r>
          </a:p>
          <a:p>
            <a:endParaRPr lang="pl-PL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956954" y="757784"/>
            <a:ext cx="1033155" cy="82387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Łącznik prosty ze strzałką 5"/>
          <p:cNvCxnSpPr/>
          <p:nvPr/>
        </p:nvCxnSpPr>
        <p:spPr>
          <a:xfrm>
            <a:off x="8164283" y="757784"/>
            <a:ext cx="1071750" cy="75855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077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7717"/>
          </a:xfrm>
        </p:spPr>
        <p:txBody>
          <a:bodyPr/>
          <a:lstStyle/>
          <a:p>
            <a:pPr algn="ctr"/>
            <a:r>
              <a:rPr lang="pl-PL" b="1" dirty="0" smtClean="0"/>
              <a:t>Dwa plany utworu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490355"/>
            <a:ext cx="5181600" cy="5242954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Żyd – </a:t>
            </a:r>
            <a:r>
              <a:rPr lang="pl-PL" dirty="0" err="1" smtClean="0"/>
              <a:t>Hersz</a:t>
            </a:r>
            <a:r>
              <a:rPr lang="pl-PL" dirty="0" smtClean="0"/>
              <a:t> Singer (ojciec </a:t>
            </a:r>
            <a:r>
              <a:rPr lang="pl-PL" dirty="0" err="1" smtClean="0"/>
              <a:t>Pepy</a:t>
            </a:r>
            <a:r>
              <a:rPr lang="pl-PL" dirty="0" smtClean="0"/>
              <a:t>); rzeczowy, konkretny, zawsze pilnuje własnych interesów, trzeźwo ocenia ludzi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Czepiec – chłop Błażej Czepiec; interesuje się polityką; jest odważny, ale i porywczy, zawzięty, uparty, najpierw działa, później myśli, idealny chłop – kosynier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Nos – artysta młodopolski, (można go utożsamić z kilkoma postaciami); dużo pije, znudzony, zmęczony, gardzi codziennością, typowy dekadent, przedstawiciel bohemy artystycznej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Ksiądz – sceptycznie odnosi się do małżeństwa Pana Młodego, rozumie chłopów, bo sam ma chłopskie pochodzenie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Dziad – starzec pamiętający jeszcze rabację galicyjską z 1846 r. (rzeź szlachty dokonaną przez chłopów); boi się powrotu tamtych czasów, przestrzega, że weselne zabawy to tylko chwilowa zgoda panów z chłopstwem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Jasiek – Jan Mikołajczyk, brat Panny Młodej</a:t>
            </a:r>
          </a:p>
          <a:p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490355"/>
            <a:ext cx="5181600" cy="5242954"/>
          </a:xfrm>
        </p:spPr>
        <p:txBody>
          <a:bodyPr>
            <a:normAutofit fontScale="70000" lnSpcReduction="20000"/>
          </a:bodyPr>
          <a:lstStyle/>
          <a:p>
            <a:endParaRPr lang="pl-PL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3158836" y="666483"/>
            <a:ext cx="786742" cy="66355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8164283" y="666483"/>
            <a:ext cx="712522" cy="71105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582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INTELIGENCJA Z KRAKOWA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sz="2400" dirty="0" smtClean="0"/>
              <a:t>Pan Młody – Lucjan Rydel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sz="2400" dirty="0" smtClean="0"/>
              <a:t>Poeta – Kazimierz Przerwa – Tetmajer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sz="2400" dirty="0" smtClean="0"/>
              <a:t>Dziennikarz – Rudolf Starzewski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sz="2400" dirty="0" smtClean="0"/>
              <a:t>Nos – artysta młodopolski</a:t>
            </a:r>
            <a:endParaRPr lang="pl-PL" sz="2400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CHŁOPI Z BRONOWIC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sz="2400" dirty="0" smtClean="0"/>
              <a:t>Panna Młoda – Jadwiga z Mikołajczyków Rydlowa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sz="2400" dirty="0" smtClean="0"/>
              <a:t>Gospodarz – Włodzimierz Tetmajer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sz="2400" dirty="0" smtClean="0"/>
              <a:t>Gospodyni – Anna z Mikołajczyków Tetmajerowa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sz="2400" dirty="0" smtClean="0"/>
              <a:t>Czepiec – Błażej Czepiec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sz="2400" dirty="0" smtClean="0"/>
              <a:t>Jasiek – Jan Mikołajczyk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sz="2400" dirty="0" smtClean="0"/>
              <a:t>Marysia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sz="2400" dirty="0" smtClean="0"/>
              <a:t>Rachela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sz="2400" dirty="0" smtClean="0"/>
              <a:t>Żyd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sz="2400" dirty="0" smtClean="0"/>
              <a:t>Dziad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sz="2400" dirty="0" smtClean="0"/>
              <a:t>Ksiądz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3340052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6217</TotalTime>
  <Words>638</Words>
  <Application>Microsoft Office PowerPoint</Application>
  <PresentationFormat>Panoramiczny</PresentationFormat>
  <Paragraphs>45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Motyw pakietu Office</vt:lpstr>
      <vt:lpstr>Wesele</vt:lpstr>
      <vt:lpstr>Dwa plany utworu</vt:lpstr>
      <vt:lpstr>Dwa plany utworu</vt:lpstr>
      <vt:lpstr>Dwa plany utworu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Wesele</dc:title>
  <dc:creator>Konto Microsoft</dc:creator>
  <cp:lastModifiedBy>Konto Microsoft</cp:lastModifiedBy>
  <cp:revision>19</cp:revision>
  <dcterms:created xsi:type="dcterms:W3CDTF">2023-11-09T10:27:50Z</dcterms:created>
  <dcterms:modified xsi:type="dcterms:W3CDTF">2023-11-13T18:33:30Z</dcterms:modified>
</cp:coreProperties>
</file>